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verage" pitchFamily="2" charset="77"/>
      <p:regular r:id="rId22"/>
    </p:embeddedFont>
    <p:embeddedFont>
      <p:font typeface="Oswald" pitchFamily="2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3">
          <p15:clr>
            <a:srgbClr val="747775"/>
          </p15:clr>
        </p15:guide>
        <p15:guide id="2" orient="horz" pos="667" userDrawn="1">
          <p15:clr>
            <a:srgbClr val="747775"/>
          </p15:clr>
        </p15:guide>
        <p15:guide id="3" pos="2041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36" d="100"/>
          <a:sy n="136" d="100"/>
        </p:scale>
        <p:origin x="864" y="184"/>
      </p:cViewPr>
      <p:guideLst>
        <p:guide pos="113"/>
        <p:guide orient="horz" pos="667"/>
        <p:guide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37f97b1f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37f97b1f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37f97b1f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37f97b1f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37f97b1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237f97b1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4dc7e0f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4dc7e0f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2b2ce7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2b2ce7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2b2ce7d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2b2ce7d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4dc7e0f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4dc7e0f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4dc7e0f0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4dc7e0f0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dc7e0f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4dc7e0f0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dc7e0f0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4dc7e0f0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4dc7e0f0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4dc7e0f0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Wettercodes in 6 bins, wobei wir später zwei bins wieder rausgenommen haben (sonnig und bewölkt), weil die besser über die Bewölkungs-Bins abgedeckt werden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Sonn- und Feiertage bzw. Silvester: Ausreißer identifiziert, Tage mit besonders viel Verkauf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Insgesamt 42 Features inkl. der Warengruppen</a:t>
            </a:r>
            <a:br>
              <a:rPr lang="de"/>
            </a:br>
            <a:r>
              <a:rPr lang="de"/>
              <a:t>Fehlende Werte: Bei Temp, Bewölkung und Windstärke sehr wenig fehlende Werte, </a:t>
            </a:r>
            <a:br>
              <a:rPr lang="de"/>
            </a:br>
            <a:r>
              <a:rPr lang="de"/>
              <a:t>bei wettercodes ca. 25% fehlend, kategoriale Variable: KNN mit k=10, auch k=60 ausprobiert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4dc7e0f0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4dc7e0f0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4dc7e0f0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4dc7e0f0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4dc7e0f0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4dc7e0f0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4dc7e0f0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4dc7e0f0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37f97b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37f97b1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37f97b1f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37f97b1f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3c467e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3c467e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Einführung in Data Science und maschinelles Lernen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Gruppe 6: Isabel Kremin, Heidrun Schwalowski &amp; Moritz Hintringer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3563550" y="3967475"/>
            <a:ext cx="20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Datum: 09.01.2024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Ergebnisse: Validierungsdaten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264775"/>
            <a:ext cx="2714850" cy="25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/>
          <a:srcRect/>
          <a:stretch/>
        </p:blipFill>
        <p:spPr>
          <a:xfrm rot="5400000">
            <a:off x="4098558" y="84212"/>
            <a:ext cx="4044096" cy="57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 und Fehler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 dirty="0">
                <a:solidFill>
                  <a:schemeClr val="dk1"/>
                </a:solidFill>
              </a:rPr>
              <a:t>Vermeidung von </a:t>
            </a:r>
            <a:r>
              <a:rPr lang="de" dirty="0" err="1">
                <a:solidFill>
                  <a:schemeClr val="dk1"/>
                </a:solidFill>
              </a:rPr>
              <a:t>Overfitting</a:t>
            </a:r>
            <a:br>
              <a:rPr lang="de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 dirty="0">
                <a:solidFill>
                  <a:schemeClr val="dk1"/>
                </a:solidFill>
              </a:rPr>
              <a:t>Welches Modell ist am Besten?</a:t>
            </a:r>
            <a:br>
              <a:rPr lang="de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 dirty="0" err="1">
                <a:solidFill>
                  <a:schemeClr val="dk1"/>
                </a:solidFill>
              </a:rPr>
              <a:t>Jupyter</a:t>
            </a:r>
            <a:r>
              <a:rPr lang="de" dirty="0">
                <a:solidFill>
                  <a:schemeClr val="dk1"/>
                </a:solidFill>
              </a:rPr>
              <a:t> Kernel Unterbrechungen im </a:t>
            </a:r>
            <a:r>
              <a:rPr lang="de" dirty="0" err="1">
                <a:solidFill>
                  <a:schemeClr val="dk1"/>
                </a:solidFill>
              </a:rPr>
              <a:t>Codespace</a:t>
            </a:r>
            <a:br>
              <a:rPr lang="de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 dirty="0">
                <a:solidFill>
                  <a:schemeClr val="dk1"/>
                </a:solidFill>
              </a:rPr>
              <a:t>Feature Engineering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 eure Aufmerksamkeit!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250" y="1122000"/>
            <a:ext cx="4425719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88" y="1122000"/>
            <a:ext cx="4438261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7342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0.760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33.57%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0" y="1466640"/>
            <a:ext cx="3975900" cy="308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95" y="1466650"/>
            <a:ext cx="4766503" cy="3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OLS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122000"/>
            <a:ext cx="4438276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75" y="1122000"/>
            <a:ext cx="4362920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0.722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Bester Hyperparameter alpha: 50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33.05%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466650"/>
            <a:ext cx="3975870" cy="3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875" y="1466650"/>
            <a:ext cx="4766530" cy="3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Ridge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122000"/>
            <a:ext cx="4438246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250" y="1122000"/>
            <a:ext cx="4362935" cy="34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5664900" cy="27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/>
              <a:t>Neu hinzugefügte Variablen: </a:t>
            </a:r>
            <a:endParaRPr sz="1600" b="1"/>
          </a:p>
          <a:p>
            <a:pPr marL="457200" lvl="0" indent="-330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Monat und Wochentag</a:t>
            </a:r>
            <a:endParaRPr sz="160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Beschreibungen der Wettercodes (one-hot encoded)</a:t>
            </a:r>
            <a:endParaRPr sz="160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Bins für Temperatur, Bewölkung und Windstärke (jeweils drei Abstufungen, dummy-codiert)</a:t>
            </a:r>
            <a:endParaRPr sz="160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Sonn- und Feiertage</a:t>
            </a:r>
            <a:endParaRPr sz="160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Silvester</a:t>
            </a:r>
            <a:endParaRPr sz="1600"/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" sz="1600"/>
              <a:t>Inflation</a:t>
            </a:r>
            <a:endParaRPr sz="1600"/>
          </a:p>
        </p:txBody>
      </p:sp>
      <p:sp>
        <p:nvSpPr>
          <p:cNvPr id="68" name="Google Shape;68;p14"/>
          <p:cNvSpPr txBox="1"/>
          <p:nvPr/>
        </p:nvSpPr>
        <p:spPr>
          <a:xfrm>
            <a:off x="654450" y="3441125"/>
            <a:ext cx="7891500" cy="12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id,</a:t>
            </a:r>
            <a:r>
              <a:rPr lang="de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Datum,</a:t>
            </a:r>
            <a:r>
              <a:rPr lang="de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Umsatz,</a:t>
            </a:r>
            <a:r>
              <a:rPr lang="de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KielerWoche,</a:t>
            </a:r>
            <a:r>
              <a:rPr lang="de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weekend_or_holiday,</a:t>
            </a:r>
            <a:r>
              <a:rPr lang="de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wetter_sonnig,</a:t>
            </a:r>
            <a:r>
              <a:rPr lang="de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wetter_wolken,</a:t>
            </a:r>
            <a:r>
              <a:rPr lang="de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wetter_regen,</a:t>
            </a:r>
            <a:r>
              <a:rPr lang="de" sz="1050" b="1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wetter_schnee,</a:t>
            </a:r>
            <a:r>
              <a:rPr lang="de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wetter_gewitter,</a:t>
            </a:r>
            <a:r>
              <a:rPr lang="de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wetter_dunst,</a:t>
            </a:r>
            <a:r>
              <a:rPr lang="de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wetter_nebel,</a:t>
            </a:r>
            <a:r>
              <a:rPr lang="de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temp_bin_Kalt,</a:t>
            </a:r>
            <a:r>
              <a:rPr lang="de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temp_bin_Moderat,</a:t>
            </a:r>
            <a:r>
              <a:rPr lang="de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temp_bin_Warm,</a:t>
            </a:r>
            <a:r>
              <a:rPr lang="de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is_silvester,</a:t>
            </a:r>
            <a:r>
              <a:rPr lang="de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inflation,</a:t>
            </a:r>
            <a:r>
              <a:rPr lang="de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Warengruppe_Broetchen,</a:t>
            </a:r>
            <a:r>
              <a:rPr lang="de" sz="1050" b="1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Warengruppe_Brot,</a:t>
            </a:r>
            <a:r>
              <a:rPr lang="de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Warengruppe_Croissant,</a:t>
            </a:r>
            <a:r>
              <a:rPr lang="de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Warengruppe_Konditorei,</a:t>
            </a:r>
            <a:r>
              <a:rPr lang="de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Warengruppe_Kuchen,</a:t>
            </a:r>
            <a:r>
              <a:rPr lang="de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Warengruppe_Saisonbrot,</a:t>
            </a:r>
            <a:r>
              <a:rPr lang="de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temp_bin_Kalt,</a:t>
            </a:r>
            <a:r>
              <a:rPr lang="de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temp_bin_Moderat,</a:t>
            </a:r>
            <a:r>
              <a:rPr lang="de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temp_bin_Warm,</a:t>
            </a:r>
            <a:r>
              <a:rPr lang="de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Monat_April,</a:t>
            </a:r>
            <a:r>
              <a:rPr lang="de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Monat_August,</a:t>
            </a:r>
            <a:r>
              <a:rPr lang="de" sz="1050" b="1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Monat_December,</a:t>
            </a:r>
            <a:r>
              <a:rPr lang="de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Monat_February,</a:t>
            </a:r>
            <a:r>
              <a:rPr lang="de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Monat_January,</a:t>
            </a:r>
            <a:r>
              <a:rPr lang="de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Monat_July,</a:t>
            </a:r>
            <a:r>
              <a:rPr lang="de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Monat_June,</a:t>
            </a:r>
            <a:r>
              <a:rPr lang="de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Monat_March,</a:t>
            </a:r>
            <a:r>
              <a:rPr lang="de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Monat_May,</a:t>
            </a:r>
            <a:r>
              <a:rPr lang="de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Monat_November,</a:t>
            </a:r>
            <a:r>
              <a:rPr lang="de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Monat_October,</a:t>
            </a:r>
            <a:r>
              <a:rPr lang="de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Monat_September,</a:t>
            </a:r>
            <a:r>
              <a:rPr lang="de" sz="1050" b="1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is_Montag,</a:t>
            </a:r>
            <a:r>
              <a:rPr lang="de" sz="1050">
                <a:solidFill>
                  <a:srgbClr val="F44747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is_Dienstag,</a:t>
            </a:r>
            <a:r>
              <a:rPr lang="de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is_Mittwoch,</a:t>
            </a:r>
            <a:r>
              <a:rPr lang="de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is_Donnerstag,</a:t>
            </a:r>
            <a:r>
              <a:rPr lang="de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is_Freitag,</a:t>
            </a:r>
            <a:r>
              <a:rPr lang="de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is_Samstag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070025" y="1017725"/>
            <a:ext cx="2569200" cy="24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Umgang mit fehlenden Werten: </a:t>
            </a:r>
            <a:br>
              <a:rPr lang="de" sz="16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br>
            <a:endParaRPr sz="1600" b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-"/>
            </a:pPr>
            <a:r>
              <a:rPr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Temperatur, Windstärke und Bewölkung mittels linearer Regression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verage"/>
              <a:buChar char="-"/>
            </a:pPr>
            <a:r>
              <a:rPr lang="de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Wettercodes mittels KNN (k=10)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/>
              <a:t>Show at least two bar charts with confidence intervals for newly created variables.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50" y="738050"/>
            <a:ext cx="7577201" cy="44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1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Charakteristiken des Datensatzes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8054"/>
            <a:ext cx="9143999" cy="453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28900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Modellgleichung:</a:t>
            </a:r>
            <a:endParaRPr sz="10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sgd_model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de" sz="15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SGDRegressor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max_iter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learning_rate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'invscaling'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eta0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alpha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5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penalty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de" sz="15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'l2'</a:t>
            </a:r>
            <a:r>
              <a:rPr lang="de" sz="15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42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Adjusted r²: 0.7238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>
                <a:solidFill>
                  <a:schemeClr val="dk1"/>
                </a:solidFill>
              </a:rPr>
              <a:t>Mean absolute percentage error: 32.39%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Optimierung des linearen Modells - SGD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00" y="1374200"/>
            <a:ext cx="4454660" cy="33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24" y="1374200"/>
            <a:ext cx="4281776" cy="33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25"/>
            <a:ext cx="386691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794" y="1129025"/>
            <a:ext cx="38084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1550794" y="1656100"/>
            <a:ext cx="5951262" cy="32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Modelldefinition und Evaluierung: Trainingsdaten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3243700" y="1052206"/>
            <a:ext cx="5756298" cy="38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b="53196"/>
          <a:stretch/>
        </p:blipFill>
        <p:spPr>
          <a:xfrm>
            <a:off x="398100" y="2264775"/>
            <a:ext cx="2714850" cy="12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Macintosh PowerPoint</Application>
  <PresentationFormat>Bildschirmpräsentation (16:9)</PresentationFormat>
  <Paragraphs>55</Paragraphs>
  <Slides>19</Slides>
  <Notes>19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Oswald</vt:lpstr>
      <vt:lpstr>Courier New</vt:lpstr>
      <vt:lpstr>Arial</vt:lpstr>
      <vt:lpstr>Average</vt:lpstr>
      <vt:lpstr>Slate</vt:lpstr>
      <vt:lpstr>Einführung in Data Science und maschinelles Lernen</vt:lpstr>
      <vt:lpstr>Charakteristiken des Datensatzes</vt:lpstr>
      <vt:lpstr>Charakteristiken des Datensatzes</vt:lpstr>
      <vt:lpstr>Charakteristiken des Datensatzes</vt:lpstr>
      <vt:lpstr>Optimierung des linearen Modells - SGD Regression</vt:lpstr>
      <vt:lpstr>Optimierung des linearen Modells - SGD Regression </vt:lpstr>
      <vt:lpstr>Modelldefinition und Evaluierung </vt:lpstr>
      <vt:lpstr>Modelldefinition und Evaluierung  </vt:lpstr>
      <vt:lpstr>Modelldefinition und Evaluierung: Trainingsdaten  </vt:lpstr>
      <vt:lpstr>Ergebnisse: Validierungsdaten</vt:lpstr>
      <vt:lpstr>Challenges und Fehler</vt:lpstr>
      <vt:lpstr>Danke für eure Aufmerksamkeit!</vt:lpstr>
      <vt:lpstr>Optimierung des linearen Modells - SGD Regression </vt:lpstr>
      <vt:lpstr>Optimierung des linearen Modells - OLS</vt:lpstr>
      <vt:lpstr>Optimierung des linearen Modells - OLS</vt:lpstr>
      <vt:lpstr>Optimierung des linearen Modells - OLS</vt:lpstr>
      <vt:lpstr>Optimierung des linearen Modells - Ridge Regression</vt:lpstr>
      <vt:lpstr>Optimierung des linearen Modells - Ridge Regression </vt:lpstr>
      <vt:lpstr>Optimierung des linearen Modells - Ridge Regression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Einführung in Data Science und maschinelles Lernen</dc:title>
  <cp:lastModifiedBy>Isabel Kremin</cp:lastModifiedBy>
  <cp:revision>1</cp:revision>
  <dcterms:modified xsi:type="dcterms:W3CDTF">2025-01-09T14:16:16Z</dcterms:modified>
</cp:coreProperties>
</file>